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34"/>
  </p:notes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6" r:id="rId23"/>
    <p:sldId id="287" r:id="rId24"/>
    <p:sldId id="288" r:id="rId25"/>
    <p:sldId id="297" r:id="rId26"/>
    <p:sldId id="289" r:id="rId27"/>
    <p:sldId id="290" r:id="rId28"/>
    <p:sldId id="291" r:id="rId29"/>
    <p:sldId id="292" r:id="rId30"/>
    <p:sldId id="293" r:id="rId31"/>
    <p:sldId id="294" r:id="rId32"/>
    <p:sldId id="296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CC0000"/>
    <a:srgbClr val="1E28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24" autoAdjust="0"/>
    <p:restoredTop sz="94660"/>
  </p:normalViewPr>
  <p:slideViewPr>
    <p:cSldViewPr>
      <p:cViewPr varScale="1">
        <p:scale>
          <a:sx n="84" d="100"/>
          <a:sy n="84" d="100"/>
        </p:scale>
        <p:origin x="11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AA0237D-10CB-4250-AC1E-0CC15BBDA107}" type="datetimeFigureOut">
              <a:rPr lang="ru-RU"/>
              <a:pPr>
                <a:defRPr/>
              </a:pPr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E4BC7C0-C20E-46C3-AFE2-E5DB3B3323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3506D18-B724-452B-8739-929884753F65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ru-RU" altLang="en-US"/>
              <a:t>Образец заголовка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ru-RU" altLang="en-US"/>
              <a:t>Образец подзаголовка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4B895-3EB4-435B-81EF-2F4408E5B27F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327F66-BEBD-4D49-B3DC-BAC281D87D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5F6D59-206C-491A-83EF-6517CDE84DE3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97D2D-0466-43B5-93C0-7A0294F528C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D9F9F-EB6D-4D57-B57D-93F315F33B46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D677D-11D5-4B6C-89AF-0B021189DA7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9C99-0021-4094-910F-868B02E779ED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09A741-6E51-4716-87FA-60076677F4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88E10-9E84-4DBC-BEFE-3CA35F5DAC60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5E235B-E29A-4D21-BEC9-5EF55BECF6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B3A421-1E34-44E9-BF20-1C1C4C8AF5F4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C27146-6B35-44C4-B0EA-238F1DA77EB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CD185C-A5E7-4B9E-ACE8-5EAF2614BEAF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0D9EB0-CE39-402B-BBDA-F01F992D68B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F58179-4DC1-4055-B2A7-B86965D95700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6F8F4-07A3-4D93-AD79-A60AC060C80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96BC-B430-439A-B90B-455227376BF8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887920-23C3-4440-A3D2-E9C7AF2D2169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C0EF4-65F9-4162-9FDF-C5B94919C614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3F694-E537-484A-AB2E-9274F6364A2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34C038-6619-4389-9562-EED21A1F2788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CDB516-AA33-48A1-B3C5-17F4F37380EC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en-US"/>
              <a:t>Образец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fld id="{E0DB8DE7-B91D-4468-A25E-CE2472628A25}" type="datetimeFigureOut">
              <a:rPr lang="ru-RU"/>
              <a:pPr>
                <a:defRPr/>
              </a:pPr>
              <a:t>20.12.2020</a:t>
            </a:fld>
            <a:endParaRPr lang="ru-RU" altLang="en-US"/>
          </a:p>
        </p:txBody>
      </p:sp>
      <p:sp>
        <p:nvSpPr>
          <p:cNvPr id="604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08F9619D-D80A-464F-A54F-51D84C8B6F4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  <p:sp>
        <p:nvSpPr>
          <p:cNvPr id="60423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0424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0" r:id="rId2"/>
    <p:sldLayoutId id="2147483699" r:id="rId3"/>
    <p:sldLayoutId id="2147483698" r:id="rId4"/>
    <p:sldLayoutId id="2147483697" r:id="rId5"/>
    <p:sldLayoutId id="2147483696" r:id="rId6"/>
    <p:sldLayoutId id="2147483695" r:id="rId7"/>
    <p:sldLayoutId id="2147483694" r:id="rId8"/>
    <p:sldLayoutId id="2147483693" r:id="rId9"/>
    <p:sldLayoutId id="2147483692" r:id="rId10"/>
    <p:sldLayoutId id="214748369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3.jpe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827088" y="1844675"/>
            <a:ext cx="7772400" cy="1828800"/>
          </a:xfrm>
        </p:spPr>
        <p:txBody>
          <a:bodyPr lIns="45720" rIns="45720" anchor="b">
            <a:normAutofit/>
          </a:bodyPr>
          <a:lstStyle/>
          <a:p>
            <a:pPr algn="ctr" eaLnBrk="1" hangingPunct="1">
              <a:defRPr/>
            </a:pPr>
            <a:r>
              <a:rPr lang="ru-RU" sz="5600" b="1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«Листая книг его страницы» 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0" y="3716338"/>
            <a:ext cx="9144000" cy="989012"/>
          </a:xfrm>
        </p:spPr>
        <p:txBody>
          <a:bodyPr lIns="182880" tIns="0"/>
          <a:lstStyle/>
          <a:p>
            <a:pPr marL="36513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/>
              <a:t>Интерактивная викторина </a:t>
            </a:r>
          </a:p>
          <a:p>
            <a:pPr marL="36513" indent="0" algn="ctr" eaLnBrk="1" hangingPunct="1">
              <a:spcBef>
                <a:spcPct val="0"/>
              </a:spcBef>
              <a:buFont typeface="Wingdings" pitchFamily="2" charset="2"/>
              <a:buNone/>
            </a:pPr>
            <a:r>
              <a:rPr lang="ru-RU" sz="2400"/>
              <a:t>по книгам Альберта Лиханова</a:t>
            </a:r>
          </a:p>
          <a:p>
            <a:pPr marL="36513" indent="0" algn="r" eaLnBrk="1" hangingPunct="1">
              <a:spcBef>
                <a:spcPct val="0"/>
              </a:spcBef>
              <a:buFont typeface="Wingdings" pitchFamily="2" charset="2"/>
              <a:buNone/>
            </a:pPr>
            <a:endParaRPr lang="ru-RU" sz="2000"/>
          </a:p>
        </p:txBody>
      </p:sp>
      <p:pic>
        <p:nvPicPr>
          <p:cNvPr id="14339" name="Picture 13" descr="МАГАЗИН НЕНАГЛЯДНЫХ ПОСОБИЙ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728513">
            <a:off x="539750" y="4149725"/>
            <a:ext cx="142557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14" descr="КРЁСН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670404">
            <a:off x="7164388" y="4005263"/>
            <a:ext cx="1598612" cy="206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15" descr="+МАЛЬЧИК КОТОРОМУ НЕ БОЛЬНО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4438" y="4437063"/>
            <a:ext cx="1749425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16" descr="КИКИМОРА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7775" y="4437063"/>
            <a:ext cx="1347788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7" descr="ДЕТСКАЯ БИБЛИОТЕКА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34980">
            <a:off x="323850" y="188913"/>
            <a:ext cx="1576388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8" descr="+ПОСЛЕДНИЕ ХОЛОДА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-476633">
            <a:off x="7435850" y="161925"/>
            <a:ext cx="1485900" cy="196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9" descr="+МОЙ ГЕНЕРАЛ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850" y="2349500"/>
            <a:ext cx="1358900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20" descr="+ЧИСТЫЕ КАМУШКИ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42238" y="2205038"/>
            <a:ext cx="1401762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22" descr="+КРУТЫЕ ГОРЫ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9663" y="188913"/>
            <a:ext cx="13747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23" descr="+СОЛНЕЧНОЕ ЗАТМЕНИЕ"/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175" y="188913"/>
            <a:ext cx="1316038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24" descr="+НИКТО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525" y="188913"/>
            <a:ext cx="1160463" cy="178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50" name="Text Box 25"/>
          <p:cNvSpPr txBox="1">
            <a:spLocks noChangeArrowheads="1"/>
          </p:cNvSpPr>
          <p:nvPr/>
        </p:nvSpPr>
        <p:spPr bwMode="auto">
          <a:xfrm>
            <a:off x="395288" y="6154738"/>
            <a:ext cx="82089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/>
              <a:t>Центр чтения детей и подростков</a:t>
            </a:r>
          </a:p>
          <a:p>
            <a:pPr algn="ctr">
              <a:spcBef>
                <a:spcPct val="50000"/>
              </a:spcBef>
            </a:pPr>
            <a:r>
              <a:rPr lang="ru-RU" sz="1600"/>
              <a:t>МКУ «Слободская городская библиотека им. А. Грина»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620713"/>
            <a:ext cx="8208962" cy="4438650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2400">
                <a:solidFill>
                  <a:srgbClr val="1E28F6"/>
                </a:solidFill>
              </a:rPr>
              <a:t>Ч</a:t>
            </a:r>
            <a:r>
              <a:rPr lang="ru-RU" sz="2400">
                <a:solidFill>
                  <a:srgbClr val="1E28F6"/>
                </a:solidFill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</a:rPr>
              <a:t>тко, не теряя порядка, солдаты побежали к вагонам, </a:t>
            </a:r>
            <a:br>
              <a:rPr lang="ru-RU" sz="2400">
                <a:solidFill>
                  <a:srgbClr val="1E28F6"/>
                </a:solidFill>
                <a:latin typeface="Arial" charset="0"/>
              </a:rPr>
            </a:br>
            <a:r>
              <a:rPr lang="ru-RU" sz="2400">
                <a:solidFill>
                  <a:srgbClr val="1E28F6"/>
                </a:solidFill>
              </a:rPr>
              <a:t>а я стоял с нерозданными кисетами.</a:t>
            </a:r>
            <a:br>
              <a:rPr lang="ru-RU" sz="2400">
                <a:solidFill>
                  <a:srgbClr val="1E28F6"/>
                </a:solidFill>
              </a:rPr>
            </a:br>
            <a:r>
              <a:rPr lang="ru-RU" sz="2400">
                <a:solidFill>
                  <a:srgbClr val="1E28F6"/>
                </a:solidFill>
              </a:rPr>
              <a:t>Вс</a:t>
            </a:r>
            <a:r>
              <a:rPr lang="ru-RU" sz="2400">
                <a:solidFill>
                  <a:srgbClr val="1E28F6"/>
                </a:solidFill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</a:rPr>
              <a:t> произошло в считанные минуты – бойцы были уже в теплушках, только командиры в белых полушубках ещ</a:t>
            </a:r>
            <a:r>
              <a:rPr lang="ru-RU" sz="2400">
                <a:solidFill>
                  <a:srgbClr val="1E28F6"/>
                </a:solidFill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</a:rPr>
              <a:t> стояли возле вагонов. </a:t>
            </a:r>
            <a:br>
              <a:rPr lang="ru-RU" sz="2400">
                <a:solidFill>
                  <a:srgbClr val="1E28F6"/>
                </a:solidFill>
              </a:rPr>
            </a:br>
            <a:r>
              <a:rPr lang="ru-RU" sz="2400">
                <a:solidFill>
                  <a:srgbClr val="1E28F6"/>
                </a:solidFill>
              </a:rPr>
              <a:t>Я, словно заворож</a:t>
            </a:r>
            <a:r>
              <a:rPr lang="ru-RU" sz="2400">
                <a:solidFill>
                  <a:srgbClr val="1E28F6"/>
                </a:solidFill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</a:rPr>
              <a:t>нный, разглядывал молчаливый эшелон с людьми, готовыми воевать, и очнулся, лишь когда впереди сипло гуднул паровоз.</a:t>
            </a:r>
            <a:br>
              <a:rPr lang="ru-RU" sz="2400">
                <a:solidFill>
                  <a:srgbClr val="1E28F6"/>
                </a:solidFill>
              </a:rPr>
            </a:br>
            <a:r>
              <a:rPr lang="ru-RU" sz="2400">
                <a:solidFill>
                  <a:srgbClr val="1E28F6"/>
                </a:solidFill>
              </a:rPr>
              <a:t>Командиры взобрались в теплушки, поезд медленно покатился, и я кинулся к нему:</a:t>
            </a:r>
            <a:br>
              <a:rPr lang="ru-RU" sz="2400">
                <a:solidFill>
                  <a:srgbClr val="1E28F6"/>
                </a:solidFill>
              </a:rPr>
            </a:br>
            <a:r>
              <a:rPr lang="ru-RU" sz="2400">
                <a:solidFill>
                  <a:srgbClr val="1E28F6"/>
                </a:solidFill>
              </a:rPr>
              <a:t>– Дяденьки! – крикнул я, поравнявшись с вагоном. – Кисеты возьмите, дяденьки!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solidFill>
                <a:srgbClr val="1E28F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1547813" y="4957763"/>
            <a:ext cx="14525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Крутые </a:t>
            </a:r>
          </a:p>
          <a:p>
            <a:r>
              <a:rPr lang="ru-RU" sz="2000" b="1">
                <a:latin typeface="Verdana" pitchFamily="34" charset="0"/>
              </a:rPr>
              <a:t>горы</a:t>
            </a:r>
          </a:p>
        </p:txBody>
      </p:sp>
      <p:sp>
        <p:nvSpPr>
          <p:cNvPr id="23555" name="TextBox 5"/>
          <p:cNvSpPr txBox="1">
            <a:spLocks noChangeArrowheads="1"/>
          </p:cNvSpPr>
          <p:nvPr/>
        </p:nvSpPr>
        <p:spPr bwMode="auto">
          <a:xfrm>
            <a:off x="4000500" y="5000625"/>
            <a:ext cx="17192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Мой генерал</a:t>
            </a:r>
          </a:p>
        </p:txBody>
      </p:sp>
      <p:sp>
        <p:nvSpPr>
          <p:cNvPr id="23556" name="TextBox 7"/>
          <p:cNvSpPr txBox="1">
            <a:spLocks noChangeArrowheads="1"/>
          </p:cNvSpPr>
          <p:nvPr/>
        </p:nvSpPr>
        <p:spPr bwMode="auto">
          <a:xfrm>
            <a:off x="6443663" y="4957763"/>
            <a:ext cx="2057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Благие намерения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3286116" y="507207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899592" y="507257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>
            <a:hlinkClick r:id="rId2" action="ppaction://hlinksldjump"/>
          </p:cNvPr>
          <p:cNvSpPr/>
          <p:nvPr/>
        </p:nvSpPr>
        <p:spPr>
          <a:xfrm>
            <a:off x="5796136" y="506081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95288" y="333375"/>
            <a:ext cx="8518525" cy="4357688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протягиваю руки и беру его костыли, приставленные к тумбочке.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не умею ходить на них, но зачем-то беру в руки.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в ужасе. И в восторге.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Краем глаза я смотрю на маленькую иконку, которую Батюшка повесил мне на тумбочку, и понимаю, что здесь что-то не так. Богородица на картинке — в золотой одежде. А та, что стоит в дверях — в серебряной.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тут всё во мне вспыхивает.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хватаю костыли, подтягиваюсь, вскакиваю на ноги, 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делаю первый шаг.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опираюсь на свои ноги, и вновь, как во сне, боль, будто молния, пронизывает меня. Но я одолеваю её. И делаю следующий шаг, передвигая костыли.</a:t>
            </a:r>
            <a:br>
              <a:rPr lang="ru-RU" sz="20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000">
              <a:solidFill>
                <a:srgbClr val="1E28F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8" name="TextBox 3"/>
          <p:cNvSpPr txBox="1">
            <a:spLocks noChangeArrowheads="1"/>
          </p:cNvSpPr>
          <p:nvPr/>
        </p:nvSpPr>
        <p:spPr bwMode="auto">
          <a:xfrm>
            <a:off x="1357313" y="4786313"/>
            <a:ext cx="1803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Солнечное затмение </a:t>
            </a:r>
          </a:p>
        </p:txBody>
      </p:sp>
      <p:sp>
        <p:nvSpPr>
          <p:cNvPr id="24579" name="TextBox 4"/>
          <p:cNvSpPr txBox="1">
            <a:spLocks noChangeArrowheads="1"/>
          </p:cNvSpPr>
          <p:nvPr/>
        </p:nvSpPr>
        <p:spPr bwMode="auto">
          <a:xfrm>
            <a:off x="4071938" y="4786313"/>
            <a:ext cx="18716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Мальчик, которому не больно</a:t>
            </a:r>
          </a:p>
        </p:txBody>
      </p:sp>
      <p:sp>
        <p:nvSpPr>
          <p:cNvPr id="24580" name="TextBox 5"/>
          <p:cNvSpPr txBox="1">
            <a:spLocks noChangeArrowheads="1"/>
          </p:cNvSpPr>
          <p:nvPr/>
        </p:nvSpPr>
        <p:spPr bwMode="auto">
          <a:xfrm>
            <a:off x="6786563" y="4786313"/>
            <a:ext cx="1770062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Девочка, которой все равно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3428992" y="4929198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785786" y="4929198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143636" y="4929198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1052513"/>
            <a:ext cx="8229600" cy="156210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Личная жизнь Анны Николаевны оставалась как бы за кулисами.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 она ест, сколько получает, какие у неё и перед кем обязанности?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 обходится учительница очень малым и вообще её нигде нет за пределами школы.</a:t>
            </a:r>
          </a:p>
        </p:txBody>
      </p:sp>
      <p:sp>
        <p:nvSpPr>
          <p:cNvPr id="25602" name="TextBox 3"/>
          <p:cNvSpPr txBox="1">
            <a:spLocks noChangeArrowheads="1"/>
          </p:cNvSpPr>
          <p:nvPr/>
        </p:nvSpPr>
        <p:spPr bwMode="auto">
          <a:xfrm>
            <a:off x="1403350" y="5229225"/>
            <a:ext cx="22145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Крёсна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4356100" y="5157788"/>
            <a:ext cx="17160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Лабиринт</a:t>
            </a:r>
          </a:p>
        </p:txBody>
      </p:sp>
      <p:sp>
        <p:nvSpPr>
          <p:cNvPr id="25604" name="TextBox 5"/>
          <p:cNvSpPr txBox="1">
            <a:spLocks noChangeArrowheads="1"/>
          </p:cNvSpPr>
          <p:nvPr/>
        </p:nvSpPr>
        <p:spPr bwMode="auto">
          <a:xfrm>
            <a:off x="7000875" y="5000625"/>
            <a:ext cx="1747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Звёзды </a:t>
            </a:r>
          </a:p>
          <a:p>
            <a:r>
              <a:rPr lang="ru-RU" sz="2000" b="1">
                <a:latin typeface="Verdana" pitchFamily="34" charset="0"/>
              </a:rPr>
              <a:t>в сентябре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6357950" y="507207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3714744" y="507207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714348" y="507207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2409825" y="260350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sp>
        <p:nvSpPr>
          <p:cNvPr id="26626" name="TextBox 4"/>
          <p:cNvSpPr txBox="1">
            <a:spLocks noChangeArrowheads="1"/>
          </p:cNvSpPr>
          <p:nvPr/>
        </p:nvSpPr>
        <p:spPr bwMode="auto">
          <a:xfrm>
            <a:off x="3636963" y="6021388"/>
            <a:ext cx="187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2" name="Стрелка вправо 1">
            <a:hlinkClick r:id="rId2" action="ppaction://hlinksldjump"/>
          </p:cNvPr>
          <p:cNvSpPr/>
          <p:nvPr/>
        </p:nvSpPr>
        <p:spPr>
          <a:xfrm>
            <a:off x="5786446" y="6021288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30" name="Picture 8" descr="+ПОСЛЕДНИЕ ХОЛОД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341438"/>
            <a:ext cx="34798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4"/>
          <p:cNvSpPr txBox="1">
            <a:spLocks noChangeArrowheads="1"/>
          </p:cNvSpPr>
          <p:nvPr/>
        </p:nvSpPr>
        <p:spPr bwMode="auto">
          <a:xfrm>
            <a:off x="3073400" y="5962650"/>
            <a:ext cx="187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436096" y="5949280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653" name="Прямоугольник 2"/>
          <p:cNvSpPr>
            <a:spLocks noChangeArrowheads="1"/>
          </p:cNvSpPr>
          <p:nvPr/>
        </p:nvSpPr>
        <p:spPr bwMode="auto">
          <a:xfrm>
            <a:off x="2481263" y="260350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27654" name="Picture 8" descr="МАГАЗИН НЕНАГЛЯДНЫХ ПОСОБИЙ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213" y="1341438"/>
            <a:ext cx="3425825" cy="453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4"/>
          <p:cNvSpPr txBox="1">
            <a:spLocks noChangeArrowheads="1"/>
          </p:cNvSpPr>
          <p:nvPr/>
        </p:nvSpPr>
        <p:spPr bwMode="auto">
          <a:xfrm>
            <a:off x="3059113" y="6038850"/>
            <a:ext cx="187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436096" y="6038798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677" name="Прямоугольник 1"/>
          <p:cNvSpPr>
            <a:spLocks noChangeArrowheads="1"/>
          </p:cNvSpPr>
          <p:nvPr/>
        </p:nvSpPr>
        <p:spPr bwMode="auto">
          <a:xfrm>
            <a:off x="2554288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28678" name="Picture 8" descr="+МОЙ ГЕНЕРАЛ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1484313"/>
            <a:ext cx="34544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4"/>
          <p:cNvSpPr txBox="1">
            <a:spLocks noChangeArrowheads="1"/>
          </p:cNvSpPr>
          <p:nvPr/>
        </p:nvSpPr>
        <p:spPr bwMode="auto">
          <a:xfrm>
            <a:off x="3059113" y="6005513"/>
            <a:ext cx="18700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448925" y="6013063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9701" name="Прямоугольник 1"/>
          <p:cNvSpPr>
            <a:spLocks noChangeArrowheads="1"/>
          </p:cNvSpPr>
          <p:nvPr/>
        </p:nvSpPr>
        <p:spPr bwMode="auto">
          <a:xfrm>
            <a:off x="2409825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29702" name="Picture 9" descr="ДЕТСКАЯ БИБЛИОТЕКА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00338" y="1484313"/>
            <a:ext cx="3370262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4"/>
          <p:cNvSpPr txBox="1">
            <a:spLocks noChangeArrowheads="1"/>
          </p:cNvSpPr>
          <p:nvPr/>
        </p:nvSpPr>
        <p:spPr bwMode="auto">
          <a:xfrm>
            <a:off x="3203575" y="6000750"/>
            <a:ext cx="187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580112" y="6031705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25" name="Прямоугольник 1"/>
          <p:cNvSpPr>
            <a:spLocks noChangeArrowheads="1"/>
          </p:cNvSpPr>
          <p:nvPr/>
        </p:nvSpPr>
        <p:spPr bwMode="auto">
          <a:xfrm>
            <a:off x="2265363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30726" name="Picture 9" descr="БЛАГИЕ НАМЕРЕНИ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00338" y="1412875"/>
            <a:ext cx="3198812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4"/>
          <p:cNvSpPr txBox="1">
            <a:spLocks noChangeArrowheads="1"/>
          </p:cNvSpPr>
          <p:nvPr/>
        </p:nvSpPr>
        <p:spPr bwMode="auto">
          <a:xfrm>
            <a:off x="3276600" y="6021388"/>
            <a:ext cx="1868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652120" y="6021288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1749" name="Прямоугольник 1"/>
          <p:cNvSpPr>
            <a:spLocks noChangeArrowheads="1"/>
          </p:cNvSpPr>
          <p:nvPr/>
        </p:nvSpPr>
        <p:spPr bwMode="auto">
          <a:xfrm>
            <a:off x="2409825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31750" name="Picture 8" descr="+ЧИСТЫЕ КАМУШК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1557338"/>
            <a:ext cx="340995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4"/>
          <p:cNvSpPr txBox="1">
            <a:spLocks noChangeArrowheads="1"/>
          </p:cNvSpPr>
          <p:nvPr/>
        </p:nvSpPr>
        <p:spPr bwMode="auto">
          <a:xfrm>
            <a:off x="3203575" y="6013450"/>
            <a:ext cx="18700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>
            <a:off x="5580112" y="6025007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2773" name="Прямоугольник 1"/>
          <p:cNvSpPr>
            <a:spLocks noChangeArrowheads="1"/>
          </p:cNvSpPr>
          <p:nvPr/>
        </p:nvSpPr>
        <p:spPr bwMode="auto">
          <a:xfrm>
            <a:off x="2481263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32774" name="Picture 8" descr="КИКИМОР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67025" y="1484313"/>
            <a:ext cx="3465513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3"/>
          <p:cNvSpPr txBox="1">
            <a:spLocks noChangeArrowheads="1"/>
          </p:cNvSpPr>
          <p:nvPr/>
        </p:nvSpPr>
        <p:spPr bwMode="auto">
          <a:xfrm>
            <a:off x="611188" y="908050"/>
            <a:ext cx="7848600" cy="435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>
                <a:solidFill>
                  <a:srgbClr val="1E28F6"/>
                </a:solidFill>
                <a:latin typeface="Verdana" pitchFamily="34" charset="0"/>
              </a:rPr>
              <a:t>Дорогой друг!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Мы предлагаем тебе интерактивную викторину. </a:t>
            </a:r>
          </a:p>
          <a:p>
            <a:pPr algn="ctr">
              <a:lnSpc>
                <a:spcPct val="150000"/>
              </a:lnSpc>
            </a:pPr>
            <a:r>
              <a:rPr lang="ru-RU" b="1">
                <a:solidFill>
                  <a:srgbClr val="1E28F6"/>
                </a:solidFill>
                <a:latin typeface="Verdana" pitchFamily="34" charset="0"/>
              </a:rPr>
              <a:t>Правила просты: </a:t>
            </a:r>
            <a:r>
              <a:rPr lang="ru-RU">
                <a:solidFill>
                  <a:srgbClr val="1E28F6"/>
                </a:solidFill>
                <a:latin typeface="Verdana" pitchFamily="34" charset="0"/>
              </a:rPr>
              <a:t>определить, из какого произведения 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отрывок, выбрав один из трёх вариантов ответа.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Нажимая на зв</a:t>
            </a:r>
            <a:r>
              <a:rPr lang="ru-RU">
                <a:solidFill>
                  <a:srgbClr val="1E28F6"/>
                </a:solidFill>
              </a:rPr>
              <a:t>ё</a:t>
            </a:r>
            <a:r>
              <a:rPr lang="ru-RU">
                <a:solidFill>
                  <a:srgbClr val="1E28F6"/>
                </a:solidFill>
                <a:latin typeface="Verdana" pitchFamily="34" charset="0"/>
              </a:rPr>
              <a:t>здочки и стрелки, ты можешь возвращаться 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назад в случае неверного ответа 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или двигаться дальше, ответив правильно.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</a:rPr>
              <a:t>Д</a:t>
            </a:r>
            <a:r>
              <a:rPr lang="ru-RU">
                <a:solidFill>
                  <a:srgbClr val="1E28F6"/>
                </a:solidFill>
                <a:latin typeface="Verdana" pitchFamily="34" charset="0"/>
              </a:rPr>
              <a:t>ля успешного прохождения заданий тебе необходимо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прочитать как можно больше книг Альберта Лиханова. </a:t>
            </a:r>
          </a:p>
          <a:p>
            <a:pPr algn="ctr">
              <a:lnSpc>
                <a:spcPct val="150000"/>
              </a:lnSpc>
            </a:pPr>
            <a:r>
              <a:rPr lang="ru-RU">
                <a:solidFill>
                  <a:srgbClr val="1E28F6"/>
                </a:solidFill>
                <a:latin typeface="Verdana" pitchFamily="34" charset="0"/>
              </a:rPr>
              <a:t>Поверь, это того стоит!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4"/>
          <p:cNvSpPr txBox="1">
            <a:spLocks noChangeArrowheads="1"/>
          </p:cNvSpPr>
          <p:nvPr/>
        </p:nvSpPr>
        <p:spPr bwMode="auto">
          <a:xfrm>
            <a:off x="3276600" y="6021388"/>
            <a:ext cx="18684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652120" y="6021288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4821" name="Прямоугольник 1"/>
          <p:cNvSpPr>
            <a:spLocks noChangeArrowheads="1"/>
          </p:cNvSpPr>
          <p:nvPr/>
        </p:nvSpPr>
        <p:spPr bwMode="auto">
          <a:xfrm>
            <a:off x="2265363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34822" name="Picture 8" descr="+КРУТЫЕ ГОР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27313" y="1412875"/>
            <a:ext cx="3467100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4016375" y="36830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400" b="1">
              <a:latin typeface="Verdana" pitchFamily="34" charset="0"/>
            </a:endParaRPr>
          </a:p>
        </p:txBody>
      </p:sp>
      <p:sp>
        <p:nvSpPr>
          <p:cNvPr id="35842" name="TextBox 4"/>
          <p:cNvSpPr txBox="1">
            <a:spLocks noChangeArrowheads="1"/>
          </p:cNvSpPr>
          <p:nvPr/>
        </p:nvSpPr>
        <p:spPr bwMode="auto">
          <a:xfrm>
            <a:off x="3265488" y="6015038"/>
            <a:ext cx="187007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Продолжить</a:t>
            </a:r>
          </a:p>
        </p:txBody>
      </p:sp>
      <p:sp>
        <p:nvSpPr>
          <p:cNvPr id="7" name="Стрелка вправо 6">
            <a:hlinkClick r:id="rId2" action="ppaction://hlinksldjump"/>
          </p:cNvPr>
          <p:cNvSpPr/>
          <p:nvPr/>
        </p:nvSpPr>
        <p:spPr>
          <a:xfrm>
            <a:off x="5580112" y="6034887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5846" name="Прямоугольник 1"/>
          <p:cNvSpPr>
            <a:spLocks noChangeArrowheads="1"/>
          </p:cNvSpPr>
          <p:nvPr/>
        </p:nvSpPr>
        <p:spPr bwMode="auto">
          <a:xfrm>
            <a:off x="2409825" y="333375"/>
            <a:ext cx="42068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8000" b="1">
                <a:solidFill>
                  <a:srgbClr val="1E28F6"/>
                </a:solidFill>
                <a:latin typeface="Verdana" pitchFamily="34" charset="0"/>
              </a:rPr>
              <a:t>ВЕРНО!</a:t>
            </a:r>
          </a:p>
        </p:txBody>
      </p:sp>
      <p:pic>
        <p:nvPicPr>
          <p:cNvPr id="35847" name="Picture 9" descr="+МАЛЬЧИК КОТОРОМУ НЕ БОЛЬНО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413" y="1484313"/>
            <a:ext cx="4248150" cy="422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509713"/>
            <a:ext cx="4762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6" name="TextBox 3"/>
          <p:cNvSpPr txBox="1">
            <a:spLocks noChangeArrowheads="1"/>
          </p:cNvSpPr>
          <p:nvPr/>
        </p:nvSpPr>
        <p:spPr bwMode="auto">
          <a:xfrm>
            <a:off x="1584325" y="476250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36867" name="TextBox 4"/>
          <p:cNvSpPr txBox="1">
            <a:spLocks noChangeArrowheads="1"/>
          </p:cNvSpPr>
          <p:nvPr/>
        </p:nvSpPr>
        <p:spPr bwMode="auto">
          <a:xfrm>
            <a:off x="3898900" y="588327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3763" y="1482725"/>
            <a:ext cx="47625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0" name="TextBox 4"/>
          <p:cNvSpPr txBox="1">
            <a:spLocks noChangeArrowheads="1"/>
          </p:cNvSpPr>
          <p:nvPr/>
        </p:nvSpPr>
        <p:spPr bwMode="auto">
          <a:xfrm>
            <a:off x="3952875" y="5856288"/>
            <a:ext cx="154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3377208" y="5855562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7894" name="Прямоугольник 1"/>
          <p:cNvSpPr>
            <a:spLocks noChangeArrowheads="1"/>
          </p:cNvSpPr>
          <p:nvPr/>
        </p:nvSpPr>
        <p:spPr bwMode="auto">
          <a:xfrm>
            <a:off x="1547813" y="404813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1863" y="1503363"/>
            <a:ext cx="4762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TextBox 3"/>
          <p:cNvSpPr txBox="1">
            <a:spLocks noChangeArrowheads="1"/>
          </p:cNvSpPr>
          <p:nvPr/>
        </p:nvSpPr>
        <p:spPr bwMode="auto">
          <a:xfrm>
            <a:off x="1584325" y="444500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38915" name="TextBox 4"/>
          <p:cNvSpPr txBox="1">
            <a:spLocks noChangeArrowheads="1"/>
          </p:cNvSpPr>
          <p:nvPr/>
        </p:nvSpPr>
        <p:spPr bwMode="auto">
          <a:xfrm>
            <a:off x="3898900" y="587692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492250"/>
            <a:ext cx="47625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TextBox 3"/>
          <p:cNvSpPr txBox="1">
            <a:spLocks noChangeArrowheads="1"/>
          </p:cNvSpPr>
          <p:nvPr/>
        </p:nvSpPr>
        <p:spPr bwMode="auto">
          <a:xfrm>
            <a:off x="1584325" y="407988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39939" name="TextBox 4"/>
          <p:cNvSpPr txBox="1">
            <a:spLocks noChangeArrowheads="1"/>
          </p:cNvSpPr>
          <p:nvPr/>
        </p:nvSpPr>
        <p:spPr bwMode="auto">
          <a:xfrm>
            <a:off x="3870325" y="5897563"/>
            <a:ext cx="154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7" name="Стрелка вправо 6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509713"/>
            <a:ext cx="4762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TextBox 3"/>
          <p:cNvSpPr txBox="1">
            <a:spLocks noChangeArrowheads="1"/>
          </p:cNvSpPr>
          <p:nvPr/>
        </p:nvSpPr>
        <p:spPr bwMode="auto">
          <a:xfrm>
            <a:off x="1565275" y="476250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0963" name="TextBox 4"/>
          <p:cNvSpPr txBox="1">
            <a:spLocks noChangeArrowheads="1"/>
          </p:cNvSpPr>
          <p:nvPr/>
        </p:nvSpPr>
        <p:spPr bwMode="auto">
          <a:xfrm>
            <a:off x="3879850" y="5897563"/>
            <a:ext cx="154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4713" y="1524000"/>
            <a:ext cx="47625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1476375" y="476250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1987" name="TextBox 4"/>
          <p:cNvSpPr txBox="1">
            <a:spLocks noChangeArrowheads="1"/>
          </p:cNvSpPr>
          <p:nvPr/>
        </p:nvSpPr>
        <p:spPr bwMode="auto">
          <a:xfrm>
            <a:off x="3879850" y="5897563"/>
            <a:ext cx="15462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6613" y="1509713"/>
            <a:ext cx="4762500" cy="437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1554163" y="417513"/>
            <a:ext cx="463073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3011" name="TextBox 4"/>
          <p:cNvSpPr txBox="1">
            <a:spLocks noChangeArrowheads="1"/>
          </p:cNvSpPr>
          <p:nvPr/>
        </p:nvSpPr>
        <p:spPr bwMode="auto">
          <a:xfrm>
            <a:off x="3868738" y="5883275"/>
            <a:ext cx="15478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8688" y="1470025"/>
            <a:ext cx="47625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TextBox 3"/>
          <p:cNvSpPr txBox="1">
            <a:spLocks noChangeArrowheads="1"/>
          </p:cNvSpPr>
          <p:nvPr/>
        </p:nvSpPr>
        <p:spPr bwMode="auto">
          <a:xfrm>
            <a:off x="1584325" y="404813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4035" name="TextBox 4"/>
          <p:cNvSpPr txBox="1">
            <a:spLocks noChangeArrowheads="1"/>
          </p:cNvSpPr>
          <p:nvPr/>
        </p:nvSpPr>
        <p:spPr bwMode="auto">
          <a:xfrm>
            <a:off x="3898900" y="5872163"/>
            <a:ext cx="15478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71500" y="765175"/>
            <a:ext cx="7658100" cy="395922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Да, войны кончаются рано или поздно.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Но голодуха отступает медленнее, чем враг.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сл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зы долго не высыхают.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работают столовки с дополнительным питанием. И там живут шакалы. Маленькие, голодные, ни в ч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 не повинные ребятишки.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Мы-то это помним.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забыли бы вы, новые люди.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забудьте! Так мне велела наша учительница Анна Николаевна.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* * *</a:t>
            </a:r>
            <a:b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 вс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правда. Вс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1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это было.</a:t>
            </a:r>
            <a:br>
              <a:rPr lang="ru-RU" sz="38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3800">
              <a:solidFill>
                <a:srgbClr val="1E28F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386" name="TextBox 4"/>
          <p:cNvSpPr txBox="1">
            <a:spLocks noChangeArrowheads="1"/>
          </p:cNvSpPr>
          <p:nvPr/>
        </p:nvSpPr>
        <p:spPr bwMode="auto">
          <a:xfrm>
            <a:off x="1042988" y="4981575"/>
            <a:ext cx="2071687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1">
                <a:latin typeface="Verdana" pitchFamily="34" charset="0"/>
              </a:rPr>
              <a:t>Мой генерал</a:t>
            </a:r>
          </a:p>
        </p:txBody>
      </p:sp>
      <p:sp>
        <p:nvSpPr>
          <p:cNvPr id="16387" name="TextBox 5"/>
          <p:cNvSpPr txBox="1">
            <a:spLocks noChangeArrowheads="1"/>
          </p:cNvSpPr>
          <p:nvPr/>
        </p:nvSpPr>
        <p:spPr bwMode="auto">
          <a:xfrm>
            <a:off x="4067175" y="498157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Последние холода</a:t>
            </a:r>
          </a:p>
        </p:txBody>
      </p:sp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6875463" y="4918075"/>
            <a:ext cx="1800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Благие намерения</a:t>
            </a:r>
          </a:p>
        </p:txBody>
      </p:sp>
      <p:sp>
        <p:nvSpPr>
          <p:cNvPr id="13" name="5-конечная звезда 12">
            <a:hlinkClick r:id="rId2" action="ppaction://hlinksldjump"/>
          </p:cNvPr>
          <p:cNvSpPr/>
          <p:nvPr/>
        </p:nvSpPr>
        <p:spPr>
          <a:xfrm>
            <a:off x="3419872" y="4988568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5-конечная звезда 13">
            <a:hlinkClick r:id="rId3" action="ppaction://hlinksldjump"/>
          </p:cNvPr>
          <p:cNvSpPr/>
          <p:nvPr/>
        </p:nvSpPr>
        <p:spPr>
          <a:xfrm>
            <a:off x="395536" y="495344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5-конечная звезда 14">
            <a:hlinkClick r:id="rId3" action="ppaction://hlinksldjump"/>
          </p:cNvPr>
          <p:cNvSpPr/>
          <p:nvPr/>
        </p:nvSpPr>
        <p:spPr>
          <a:xfrm>
            <a:off x="6228184" y="4988568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0750" y="1489075"/>
            <a:ext cx="47625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TextBox 3"/>
          <p:cNvSpPr txBox="1">
            <a:spLocks noChangeArrowheads="1"/>
          </p:cNvSpPr>
          <p:nvPr/>
        </p:nvSpPr>
        <p:spPr bwMode="auto">
          <a:xfrm>
            <a:off x="1476375" y="449263"/>
            <a:ext cx="46291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5059" name="TextBox 4"/>
          <p:cNvSpPr txBox="1">
            <a:spLocks noChangeArrowheads="1"/>
          </p:cNvSpPr>
          <p:nvPr/>
        </p:nvSpPr>
        <p:spPr bwMode="auto">
          <a:xfrm>
            <a:off x="3898900" y="5910263"/>
            <a:ext cx="15478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3925" y="1481138"/>
            <a:ext cx="47625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2" name="TextBox 3"/>
          <p:cNvSpPr txBox="1">
            <a:spLocks noChangeArrowheads="1"/>
          </p:cNvSpPr>
          <p:nvPr/>
        </p:nvSpPr>
        <p:spPr bwMode="auto">
          <a:xfrm>
            <a:off x="1584325" y="404813"/>
            <a:ext cx="46291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8000" b="1">
                <a:solidFill>
                  <a:srgbClr val="CC0000"/>
                </a:solidFill>
                <a:latin typeface="Verdana" pitchFamily="34" charset="0"/>
              </a:rPr>
              <a:t>НЕВЕРНО!</a:t>
            </a:r>
          </a:p>
        </p:txBody>
      </p:sp>
      <p:sp>
        <p:nvSpPr>
          <p:cNvPr id="46083" name="TextBox 4"/>
          <p:cNvSpPr txBox="1">
            <a:spLocks noChangeArrowheads="1"/>
          </p:cNvSpPr>
          <p:nvPr/>
        </p:nvSpPr>
        <p:spPr bwMode="auto">
          <a:xfrm>
            <a:off x="3898900" y="5889625"/>
            <a:ext cx="1547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latin typeface="Verdana" pitchFamily="34" charset="0"/>
              </a:rPr>
              <a:t>Вернуться</a:t>
            </a:r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 rot="10800000">
            <a:off x="3322712" y="5883219"/>
            <a:ext cx="576064" cy="48924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684213" y="1504950"/>
            <a:ext cx="7920037" cy="320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b="1">
                <a:solidFill>
                  <a:srgbClr val="1E28F6"/>
                </a:solidFill>
                <a:latin typeface="Verdana" pitchFamily="34" charset="0"/>
              </a:rPr>
              <a:t>Поздравляем!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1E28F6"/>
                </a:solidFill>
                <a:latin typeface="Verdana" pitchFamily="34" charset="0"/>
              </a:rPr>
              <a:t>Ты успешно справился с вопросами нашей викторины.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1E28F6"/>
                </a:solidFill>
                <a:latin typeface="Verdana" pitchFamily="34" charset="0"/>
              </a:rPr>
              <a:t>Произведения Альберта Лиханова учат 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1E28F6"/>
                </a:solidFill>
                <a:latin typeface="Verdana" pitchFamily="34" charset="0"/>
              </a:rPr>
              <a:t>доброте и справедливости, состраданию и любви к людям.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1E28F6"/>
                </a:solidFill>
                <a:latin typeface="Verdana" pitchFamily="34" charset="0"/>
              </a:rPr>
              <a:t>Мы надеемся, что эти книги станут тебе </a:t>
            </a:r>
          </a:p>
          <a:p>
            <a:pPr algn="ctr">
              <a:lnSpc>
                <a:spcPct val="150000"/>
              </a:lnSpc>
            </a:pPr>
            <a:r>
              <a:rPr lang="ru-RU" sz="2000">
                <a:solidFill>
                  <a:srgbClr val="1E28F6"/>
                </a:solidFill>
                <a:latin typeface="Verdana" pitchFamily="34" charset="0"/>
              </a:rPr>
              <a:t>верными друзьями на всю жизнь!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908050"/>
            <a:ext cx="7729538" cy="2808288"/>
          </a:xfrm>
        </p:spPr>
        <p:txBody>
          <a:bodyPr anchor="b">
            <a:noAutofit/>
          </a:bodyPr>
          <a:lstStyle/>
          <a:p>
            <a:pPr eaLnBrk="1" hangingPunct="1">
              <a:defRPr/>
            </a:pP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Мне кажется, в моём детстве всё было лучше. Носились стрижи над головой, расцветало море одуванчиков, а в речке клевала рыба.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Мне кажется, всё было лучше, но и знаю, что заблуждаюсь.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Кому дано волшебное право сравнивать детства? Какой счастливец смог дважды начать, чтобы сравнить два начала? 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</a:br>
            <a:endParaRPr lang="ru-RU" sz="2400">
              <a:solidFill>
                <a:srgbClr val="1E28F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7410" name="TextBox 3"/>
          <p:cNvSpPr txBox="1">
            <a:spLocks noChangeArrowheads="1"/>
          </p:cNvSpPr>
          <p:nvPr/>
        </p:nvSpPr>
        <p:spPr bwMode="auto">
          <a:xfrm>
            <a:off x="1042988" y="5373688"/>
            <a:ext cx="2305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Непрощенная</a:t>
            </a:r>
          </a:p>
        </p:txBody>
      </p:sp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4211638" y="5203825"/>
            <a:ext cx="171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Звезды в сентябре</a:t>
            </a: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6705600" y="5203825"/>
            <a:ext cx="193833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Магазин ненаглядных пособий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395536" y="5203345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3564767" y="525378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058002" y="5267067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39750" y="981075"/>
            <a:ext cx="8229600" cy="4073525"/>
          </a:xfrm>
        </p:spPr>
        <p:txBody>
          <a:bodyPr anchor="b"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Ведь ты же знаешь, что без воинских приказов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 могут бить тревогу трубачи…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придумываю эти стихи. А они не выходят.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тычусь головой в подушку и бью е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отчаянно кулаком.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 я сочиню эти стихи.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равно, дедушка, ты будешь живой.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равно!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равно!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равно!</a:t>
            </a:r>
            <a:br>
              <a:rPr lang="ru-RU" sz="25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5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434" name="TextBox 3"/>
          <p:cNvSpPr txBox="1">
            <a:spLocks noChangeArrowheads="1"/>
          </p:cNvSpPr>
          <p:nvPr/>
        </p:nvSpPr>
        <p:spPr bwMode="auto">
          <a:xfrm>
            <a:off x="1331913" y="5067300"/>
            <a:ext cx="16557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Мой генерал</a:t>
            </a:r>
          </a:p>
        </p:txBody>
      </p:sp>
      <p:sp>
        <p:nvSpPr>
          <p:cNvPr id="18435" name="TextBox 4"/>
          <p:cNvSpPr txBox="1">
            <a:spLocks noChangeArrowheads="1"/>
          </p:cNvSpPr>
          <p:nvPr/>
        </p:nvSpPr>
        <p:spPr bwMode="auto">
          <a:xfrm>
            <a:off x="3867150" y="5092700"/>
            <a:ext cx="20621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Деревянные кони</a:t>
            </a: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6870700" y="5067300"/>
            <a:ext cx="12969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Крутые горы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655373" y="5200345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3204963" y="524184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223520" y="524184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4360862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топтался перед витриной,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вглядываясь в потрёпанные обложки, шевелил губами,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читая незнакомые мне имена и названия,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всматривался в стопу книг подальше,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 спиной у библиотекарши,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с каждым мгновением всё ясней понимал,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 какой я попал конфуз.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Ведь я не знал, ну совершенно не знал,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какую книгу хотел прочитать.</a:t>
            </a:r>
            <a:endParaRPr lang="ru-RU" sz="2200"/>
          </a:p>
        </p:txBody>
      </p:sp>
      <p:sp>
        <p:nvSpPr>
          <p:cNvPr id="19458" name="TextBox 3"/>
          <p:cNvSpPr txBox="1">
            <a:spLocks noChangeArrowheads="1"/>
          </p:cNvSpPr>
          <p:nvPr/>
        </p:nvSpPr>
        <p:spPr bwMode="auto">
          <a:xfrm>
            <a:off x="4286250" y="5143500"/>
            <a:ext cx="17256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Детская библиотека</a:t>
            </a:r>
          </a:p>
        </p:txBody>
      </p:sp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1285875" y="5143500"/>
            <a:ext cx="18129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Невинные тайны</a:t>
            </a:r>
          </a:p>
        </p:txBody>
      </p:sp>
      <p:sp>
        <p:nvSpPr>
          <p:cNvPr id="19460" name="TextBox 5"/>
          <p:cNvSpPr txBox="1">
            <a:spLocks noChangeArrowheads="1"/>
          </p:cNvSpPr>
          <p:nvPr/>
        </p:nvSpPr>
        <p:spPr bwMode="auto">
          <a:xfrm>
            <a:off x="7092950" y="5300663"/>
            <a:ext cx="15319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Лабиринт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3643306" y="521495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714348" y="5214950"/>
            <a:ext cx="648072" cy="60067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429388" y="521495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404813"/>
            <a:ext cx="8229600" cy="4319587"/>
          </a:xfrm>
        </p:spPr>
        <p:txBody>
          <a:bodyPr anchor="b">
            <a:normAutofit/>
          </a:bodyPr>
          <a:lstStyle/>
          <a:p>
            <a:pPr eaLnBrk="1" hangingPunct="1">
              <a:lnSpc>
                <a:spcPct val="150000"/>
              </a:lnSpc>
              <a:defRPr/>
            </a:pP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Тёмный день, беда, собранная в тучу, предназначенная только для сердца учителя. </a:t>
            </a:r>
            <a:b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2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Дети должны жить. Расти, радоваться. Слава богу, они плохо помнят свою беду. Многие и не знают о ней. Что же касается меня… Я должна содрогнуться от этой беды. Я должна носить её в сердце, что поделаешь, оно дано человеку не только для счастливых нош. Но я не имею права жить одним прошлым этих ребят. Только их тяжестью. Мне поручили их осчастливить.</a:t>
            </a:r>
          </a:p>
        </p:txBody>
      </p:sp>
      <p:sp>
        <p:nvSpPr>
          <p:cNvPr id="20482" name="TextBox 3"/>
          <p:cNvSpPr txBox="1">
            <a:spLocks noChangeArrowheads="1"/>
          </p:cNvSpPr>
          <p:nvPr/>
        </p:nvSpPr>
        <p:spPr bwMode="auto">
          <a:xfrm>
            <a:off x="1357313" y="5072063"/>
            <a:ext cx="1739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Солнечное затмение</a:t>
            </a:r>
          </a:p>
        </p:txBody>
      </p:sp>
      <p:sp>
        <p:nvSpPr>
          <p:cNvPr id="20483" name="TextBox 4"/>
          <p:cNvSpPr txBox="1">
            <a:spLocks noChangeArrowheads="1"/>
          </p:cNvSpPr>
          <p:nvPr/>
        </p:nvSpPr>
        <p:spPr bwMode="auto">
          <a:xfrm>
            <a:off x="4140200" y="5229225"/>
            <a:ext cx="1871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Никто</a:t>
            </a:r>
          </a:p>
        </p:txBody>
      </p:sp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143750" y="5072063"/>
            <a:ext cx="1676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Благие намерения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714348" y="514351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3571868" y="514351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500826" y="514351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11188" y="1052513"/>
            <a:ext cx="8229600" cy="4022725"/>
          </a:xfrm>
        </p:spPr>
        <p:txBody>
          <a:bodyPr anchor="b">
            <a:noAutofit/>
          </a:bodyPr>
          <a:lstStyle/>
          <a:p>
            <a:pPr eaLnBrk="1" hangingPunct="1"/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Нет, самому по себе нельзя,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-таки никак нельзя!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Нельзя видеть только землю и лишь самого себя на ней. И никого больше. И ничего больше.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есть и никуда не денется, не исчезнет, не переменится, если махнешь волшебной палочкой.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есть так, как есть. А волшебной палочки нет и не будет. Да и не нужна она.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Волшебная палочка – это для Михаськи. Но его теперь в Михаське нет. Есть взрослый человек.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Есть человек, который может, как птица, взлететь и увидеть мост, людей на нем, отца, Сашку, Лизу, себя.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Увидеть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как есть и вс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ё</a:t>
            </a: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понять.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ru-RU" sz="2400">
              <a:solidFill>
                <a:srgbClr val="1E28F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1331913" y="4941888"/>
            <a:ext cx="19446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Благие намерения</a:t>
            </a:r>
          </a:p>
        </p:txBody>
      </p:sp>
      <p:sp>
        <p:nvSpPr>
          <p:cNvPr id="21507" name="TextBox 5"/>
          <p:cNvSpPr txBox="1">
            <a:spLocks noChangeArrowheads="1"/>
          </p:cNvSpPr>
          <p:nvPr/>
        </p:nvSpPr>
        <p:spPr bwMode="auto">
          <a:xfrm>
            <a:off x="4211638" y="4941888"/>
            <a:ext cx="12239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Обман</a:t>
            </a:r>
          </a:p>
        </p:txBody>
      </p:sp>
      <p:sp>
        <p:nvSpPr>
          <p:cNvPr id="21508" name="TextBox 6"/>
          <p:cNvSpPr txBox="1">
            <a:spLocks noChangeArrowheads="1"/>
          </p:cNvSpPr>
          <p:nvPr/>
        </p:nvSpPr>
        <p:spPr bwMode="auto">
          <a:xfrm>
            <a:off x="6659563" y="4941888"/>
            <a:ext cx="1584325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Чистые камушки</a:t>
            </a:r>
          </a:p>
        </p:txBody>
      </p:sp>
      <p:sp>
        <p:nvSpPr>
          <p:cNvPr id="8" name="5-конечная звезда 7">
            <a:hlinkClick r:id="rId2" action="ppaction://hlinksldjump"/>
          </p:cNvPr>
          <p:cNvSpPr/>
          <p:nvPr/>
        </p:nvSpPr>
        <p:spPr>
          <a:xfrm>
            <a:off x="683568" y="505633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2" action="ppaction://hlinksldjump"/>
          </p:cNvPr>
          <p:cNvSpPr/>
          <p:nvPr/>
        </p:nvSpPr>
        <p:spPr>
          <a:xfrm>
            <a:off x="3643306" y="5072074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5-конечная звезда 9">
            <a:hlinkClick r:id="rId3" action="ppaction://hlinksldjump"/>
          </p:cNvPr>
          <p:cNvSpPr/>
          <p:nvPr/>
        </p:nvSpPr>
        <p:spPr>
          <a:xfrm>
            <a:off x="6012160" y="5056330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8313" y="1125538"/>
            <a:ext cx="8424862" cy="2089150"/>
          </a:xfrm>
        </p:spPr>
        <p:txBody>
          <a:bodyPr anchor="b">
            <a:normAutofit/>
          </a:bodyPr>
          <a:lstStyle/>
          <a:p>
            <a:pPr eaLnBrk="1" hangingPunct="1">
              <a:defRPr/>
            </a:pP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ru-RU" sz="2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Это, конечно, шутка,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я эту шутку выдумал сам для себя,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чтобы оправдать собственный поступок,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взять у бабушки мулине зелёного цвета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и увериться в том, что вышивать подушки – не такое уж значительное дело. </a:t>
            </a:r>
            <a:b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>
                <a:solidFill>
                  <a:srgbClr val="1E28F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Во всяком случае, по сравнению с тем, которое готовил я.</a:t>
            </a:r>
          </a:p>
        </p:txBody>
      </p:sp>
      <p:sp>
        <p:nvSpPr>
          <p:cNvPr id="22530" name="TextBox 3"/>
          <p:cNvSpPr txBox="1">
            <a:spLocks noChangeArrowheads="1"/>
          </p:cNvSpPr>
          <p:nvPr/>
        </p:nvSpPr>
        <p:spPr bwMode="auto">
          <a:xfrm>
            <a:off x="1331913" y="5445125"/>
            <a:ext cx="18113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Кикимора</a:t>
            </a:r>
          </a:p>
        </p:txBody>
      </p:sp>
      <p:sp>
        <p:nvSpPr>
          <p:cNvPr id="22531" name="TextBox 4"/>
          <p:cNvSpPr txBox="1">
            <a:spLocks noChangeArrowheads="1"/>
          </p:cNvSpPr>
          <p:nvPr/>
        </p:nvSpPr>
        <p:spPr bwMode="auto">
          <a:xfrm>
            <a:off x="4071938" y="5214938"/>
            <a:ext cx="19335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Солнечное затмение</a:t>
            </a:r>
          </a:p>
        </p:txBody>
      </p:sp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6875463" y="5229225"/>
            <a:ext cx="16970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>
                <a:latin typeface="Verdana" pitchFamily="34" charset="0"/>
              </a:rPr>
              <a:t>Невинные тайны</a:t>
            </a:r>
          </a:p>
        </p:txBody>
      </p:sp>
      <p:sp>
        <p:nvSpPr>
          <p:cNvPr id="7" name="5-конечная звезда 6">
            <a:hlinkClick r:id="rId2" action="ppaction://hlinksldjump"/>
          </p:cNvPr>
          <p:cNvSpPr/>
          <p:nvPr/>
        </p:nvSpPr>
        <p:spPr>
          <a:xfrm>
            <a:off x="683568" y="534436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5-конечная звезда 7">
            <a:hlinkClick r:id="rId3" action="ppaction://hlinksldjump"/>
          </p:cNvPr>
          <p:cNvSpPr/>
          <p:nvPr/>
        </p:nvSpPr>
        <p:spPr>
          <a:xfrm>
            <a:off x="3428992" y="5357826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5-конечная звезда 8">
            <a:hlinkClick r:id="rId3" action="ppaction://hlinksldjump"/>
          </p:cNvPr>
          <p:cNvSpPr/>
          <p:nvPr/>
        </p:nvSpPr>
        <p:spPr>
          <a:xfrm>
            <a:off x="6281192" y="5344362"/>
            <a:ext cx="648072" cy="600672"/>
          </a:xfrm>
          <a:prstGeom prst="star5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Край">
  <a:themeElements>
    <a:clrScheme name="Край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Край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Край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Край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Край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616</TotalTime>
  <Words>1097</Words>
  <Application>Microsoft Office PowerPoint</Application>
  <PresentationFormat>Экран (4:3)</PresentationFormat>
  <Paragraphs>102</Paragraphs>
  <Slides>32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8" baseType="lpstr">
      <vt:lpstr>Arial</vt:lpstr>
      <vt:lpstr>Calibri</vt:lpstr>
      <vt:lpstr>Garamond</vt:lpstr>
      <vt:lpstr>Verdana</vt:lpstr>
      <vt:lpstr>Wingdings</vt:lpstr>
      <vt:lpstr>Край</vt:lpstr>
      <vt:lpstr>«Листая книг его страницы» </vt:lpstr>
      <vt:lpstr>Презентация PowerPoint</vt:lpstr>
      <vt:lpstr>Да, войны кончаются рано или поздно. Но голодуха отступает медленнее, чем враг. И слёзы долго не высыхают. И работают столовки с дополнительным питанием. И там живут шакалы. Маленькие, голодные, ни в чём не повинные ребятишки. Мы-то это помним. Не забыли бы вы, новые люди. Не забудьте! Так мне велела наша учительница Анна Николаевна. * * * Это всё правда. Всё это было. </vt:lpstr>
      <vt:lpstr>Мне кажется, в моём детстве всё было лучше. Носились стрижи над головой, расцветало море одуванчиков, а в речке клевала рыба.  Мне кажется, всё было лучше, но и знаю, что заблуждаюсь.  Кому дано волшебное право сравнивать детства? Какой счастливец смог дважды начать, чтобы сравнить два начала?  </vt:lpstr>
      <vt:lpstr>Ведь ты же знаешь, что без воинских приказов Не могут бить тревогу трубачи… Я придумываю эти стихи. А они не выходят. Я тычусь головой в подушку и бью её отчаянно кулаком. Всё равно я сочиню эти стихи. Всё равно, дедушка, ты будешь живой. Всё равно! Всё равно! Всё равно! </vt:lpstr>
      <vt:lpstr>Я топтался перед витриной,  вглядываясь в потрёпанные обложки, шевелил губами,  читая незнакомые мне имена и названия,  всматривался в стопу книг подальше,  за спиной у библиотекарши,  и с каждым мгновением всё ясней понимал,  в какой я попал конфуз.  Ведь я не знал, ну совершенно не знал,  какую книгу хотел прочитать.</vt:lpstr>
      <vt:lpstr>Тёмный день, беда, собранная в тучу, предназначенная только для сердца учителя.  Дети должны жить. Расти, радоваться. Слава богу, они плохо помнят свою беду. Многие и не знают о ней. Что же касается меня… Я должна содрогнуться от этой беды. Я должна носить её в сердце, что поделаешь, оно дано человеку не только для счастливых нош. Но я не имею права жить одним прошлым этих ребят. Только их тяжестью. Мне поручили их осчастливить.</vt:lpstr>
      <vt:lpstr>Нет, самому по себе нельзя, всё-таки никак нельзя! Нельзя видеть только землю и лишь самого себя на ней. И никого больше. И ничего больше. Всё есть и никуда не денется, не исчезнет, не переменится, если махнешь волшебной палочкой. Всё есть так, как есть. А волшебной палочки нет и не будет. Да и не нужна она. Волшебная палочка – это для Михаськи. Но его теперь в Михаське нет. Есть взрослый человек. Есть человек, который может, как птица, взлететь и увидеть мост, людей на нем, отца, Сашку, Лизу, себя. Увидеть всё как есть и всё понять. </vt:lpstr>
      <vt:lpstr>  Это, конечно, шутка,  я эту шутку выдумал сам для себя,  чтобы оправдать собственный поступок,  взять у бабушки мулине зелёного цвета  и увериться в том, что вышивать подушки – не такое уж значительное дело.  Во всяком случае, по сравнению с тем, которое готовил я.</vt:lpstr>
      <vt:lpstr>Чётко, не теряя порядка, солдаты побежали к вагонам,  а я стоял с нерозданными кисетами. Всё произошло в считанные минуты – бойцы были уже в теплушках, только командиры в белых полушубках ещё стояли возле вагонов.  Я, словно заворожённый, разглядывал молчаливый эшелон с людьми, готовыми воевать, и очнулся, лишь когда впереди сипло гуднул паровоз. Командиры взобрались в теплушки, поезд медленно покатился, и я кинулся к нему: – Дяденьки! – крикнул я, поравнявшись с вагоном. – Кисеты возьмите, дяденьки! </vt:lpstr>
      <vt:lpstr>Я протягиваю руки и беру его костыли, приставленные к тумбочке. Я не умею ходить на них, но зачем-то беру в руки. Я в ужасе. И в восторге. Краем глаза я смотрю на маленькую иконку, которую Батюшка повесил мне на тумбочку, и понимаю, что здесь что-то не так. Богородица на картинке — в золотой одежде. А та, что стоит в дверях — в серебряной. И тут всё во мне вспыхивает. Я хватаю костыли, подтягиваюсь, вскакиваю на ноги,  и делаю первый шаг. Я опираюсь на свои ноги, и вновь, как во сне, боль, будто молния, пронизывает меня. Но я одолеваю её. И делаю следующий шаг, передвигая костыли. </vt:lpstr>
      <vt:lpstr>Личная жизнь Анны Николаевны оставалась как бы за кулисами.  Что она ест, сколько получает, какие у неё и перед кем обязанности?  А обходится учительница очень малым и вообще её нигде нет за пределами школы.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Евгений</cp:lastModifiedBy>
  <cp:revision>45</cp:revision>
  <dcterms:created xsi:type="dcterms:W3CDTF">2015-07-25T12:43:45Z</dcterms:created>
  <dcterms:modified xsi:type="dcterms:W3CDTF">2020-12-20T19:10:52Z</dcterms:modified>
</cp:coreProperties>
</file>